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58" r:id="rId3"/>
    <p:sldId id="259" r:id="rId4"/>
    <p:sldId id="260" r:id="rId5"/>
    <p:sldId id="279" r:id="rId6"/>
    <p:sldId id="290" r:id="rId7"/>
    <p:sldId id="289" r:id="rId8"/>
    <p:sldId id="287" r:id="rId9"/>
    <p:sldId id="283" r:id="rId10"/>
    <p:sldId id="292" r:id="rId11"/>
    <p:sldId id="293" r:id="rId12"/>
    <p:sldId id="281" r:id="rId13"/>
    <p:sldId id="282" r:id="rId14"/>
    <p:sldId id="270" r:id="rId15"/>
    <p:sldId id="291" r:id="rId16"/>
    <p:sldId id="285" r:id="rId17"/>
    <p:sldId id="286" r:id="rId18"/>
    <p:sldId id="288" r:id="rId19"/>
    <p:sldId id="267" r:id="rId20"/>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4660"/>
  </p:normalViewPr>
  <p:slideViewPr>
    <p:cSldViewPr>
      <p:cViewPr varScale="1">
        <p:scale>
          <a:sx n="78" d="100"/>
          <a:sy n="78" d="100"/>
        </p:scale>
        <p:origin x="1690"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0587812E-DE72-46B9-8A56-15CFF02AB2EC}" type="datetimeFigureOut">
              <a:rPr lang="en-US" smtClean="0"/>
              <a:pPr/>
              <a:t>10/20/2023</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EA8F9564-50A5-45CD-BE82-4DD51D4380DE}" type="slidenum">
              <a:rPr lang="en-US" smtClean="0"/>
              <a:pPr/>
              <a:t>‹#›</a:t>
            </a:fld>
            <a:endParaRPr lang="en-US"/>
          </a:p>
        </p:txBody>
      </p:sp>
    </p:spTree>
    <p:extLst>
      <p:ext uri="{BB962C8B-B14F-4D97-AF65-F5344CB8AC3E}">
        <p14:creationId xmlns:p14="http://schemas.microsoft.com/office/powerpoint/2010/main" val="2435856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AA7064E2-AB63-4455-92AA-0A654C2559BD}" type="datetimeFigureOut">
              <a:rPr lang="en-US" smtClean="0"/>
              <a:t>10/20/2023</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211F05C6-455B-4128-B93E-876EB707C3D5}" type="slidenum">
              <a:rPr lang="en-US" smtClean="0"/>
              <a:t>‹#›</a:t>
            </a:fld>
            <a:endParaRPr lang="en-US"/>
          </a:p>
        </p:txBody>
      </p:sp>
    </p:spTree>
    <p:extLst>
      <p:ext uri="{BB962C8B-B14F-4D97-AF65-F5344CB8AC3E}">
        <p14:creationId xmlns:p14="http://schemas.microsoft.com/office/powerpoint/2010/main" val="99825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note:  house committees often have sub-committees – legislation will get voted out of these subcommittees before going to full committee; Senate committees don’t have sub-committees; the committees we deal with most frequently are civil justice, criminal justice, education administration and planning, education instruction and programs, health and finance, ways and means</a:t>
            </a:r>
          </a:p>
        </p:txBody>
      </p:sp>
      <p:sp>
        <p:nvSpPr>
          <p:cNvPr id="4" name="Slide Number Placeholder 3"/>
          <p:cNvSpPr>
            <a:spLocks noGrp="1"/>
          </p:cNvSpPr>
          <p:nvPr>
            <p:ph type="sldNum" sz="quarter" idx="10"/>
          </p:nvPr>
        </p:nvSpPr>
        <p:spPr/>
        <p:txBody>
          <a:bodyPr/>
          <a:lstStyle/>
          <a:p>
            <a:fld id="{211F05C6-455B-4128-B93E-876EB707C3D5}" type="slidenum">
              <a:rPr lang="en-US" smtClean="0"/>
              <a:t>3</a:t>
            </a:fld>
            <a:endParaRPr lang="en-US"/>
          </a:p>
        </p:txBody>
      </p:sp>
    </p:spTree>
    <p:extLst>
      <p:ext uri="{BB962C8B-B14F-4D97-AF65-F5344CB8AC3E}">
        <p14:creationId xmlns:p14="http://schemas.microsoft.com/office/powerpoint/2010/main" val="3673412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committees we most frequently work with are health and welfare, education, judiciary and finance, ways and means; that doesn’t mean other bill important to disability are never in the other committees – they just aren’t as common</a:t>
            </a:r>
          </a:p>
        </p:txBody>
      </p:sp>
      <p:sp>
        <p:nvSpPr>
          <p:cNvPr id="4" name="Slide Number Placeholder 3"/>
          <p:cNvSpPr>
            <a:spLocks noGrp="1"/>
          </p:cNvSpPr>
          <p:nvPr>
            <p:ph type="sldNum" sz="quarter" idx="10"/>
          </p:nvPr>
        </p:nvSpPr>
        <p:spPr/>
        <p:txBody>
          <a:bodyPr/>
          <a:lstStyle/>
          <a:p>
            <a:fld id="{211F05C6-455B-4128-B93E-876EB707C3D5}" type="slidenum">
              <a:rPr lang="en-US" smtClean="0"/>
              <a:t>4</a:t>
            </a:fld>
            <a:endParaRPr lang="en-US"/>
          </a:p>
        </p:txBody>
      </p:sp>
    </p:spTree>
    <p:extLst>
      <p:ext uri="{BB962C8B-B14F-4D97-AF65-F5344CB8AC3E}">
        <p14:creationId xmlns:p14="http://schemas.microsoft.com/office/powerpoint/2010/main" val="2677508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1F05C6-455B-4128-B93E-876EB707C3D5}" type="slidenum">
              <a:rPr lang="en-US" smtClean="0"/>
              <a:t>15</a:t>
            </a:fld>
            <a:endParaRPr lang="en-US"/>
          </a:p>
        </p:txBody>
      </p:sp>
    </p:spTree>
    <p:extLst>
      <p:ext uri="{BB962C8B-B14F-4D97-AF65-F5344CB8AC3E}">
        <p14:creationId xmlns:p14="http://schemas.microsoft.com/office/powerpoint/2010/main" val="1125961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educate the community about laws are passed – they do little good if nobody knows about them</a:t>
            </a:r>
          </a:p>
        </p:txBody>
      </p:sp>
      <p:sp>
        <p:nvSpPr>
          <p:cNvPr id="4" name="Slide Number Placeholder 3"/>
          <p:cNvSpPr>
            <a:spLocks noGrp="1"/>
          </p:cNvSpPr>
          <p:nvPr>
            <p:ph type="sldNum" sz="quarter" idx="10"/>
          </p:nvPr>
        </p:nvSpPr>
        <p:spPr/>
        <p:txBody>
          <a:bodyPr/>
          <a:lstStyle/>
          <a:p>
            <a:fld id="{211F05C6-455B-4128-B93E-876EB707C3D5}" type="slidenum">
              <a:rPr lang="en-US" smtClean="0"/>
              <a:t>16</a:t>
            </a:fld>
            <a:endParaRPr lang="en-US"/>
          </a:p>
        </p:txBody>
      </p:sp>
    </p:spTree>
    <p:extLst>
      <p:ext uri="{BB962C8B-B14F-4D97-AF65-F5344CB8AC3E}">
        <p14:creationId xmlns:p14="http://schemas.microsoft.com/office/powerpoint/2010/main" val="2128988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F05C6-455B-4128-B93E-876EB707C3D5}" type="slidenum">
              <a:rPr lang="en-US" smtClean="0"/>
              <a:t>17</a:t>
            </a:fld>
            <a:endParaRPr lang="en-US"/>
          </a:p>
        </p:txBody>
      </p:sp>
    </p:spTree>
    <p:extLst>
      <p:ext uri="{BB962C8B-B14F-4D97-AF65-F5344CB8AC3E}">
        <p14:creationId xmlns:p14="http://schemas.microsoft.com/office/powerpoint/2010/main" val="3724206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E540467-860F-46A9-AA90-F1535F1228E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540467-860F-46A9-AA90-F1535F1228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540467-860F-46A9-AA90-F1535F1228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540467-860F-46A9-AA90-F1535F1228E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E540467-860F-46A9-AA90-F1535F1228E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540467-860F-46A9-AA90-F1535F1228E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540467-860F-46A9-AA90-F1535F1228E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540467-860F-46A9-AA90-F1535F1228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540467-860F-46A9-AA90-F1535F1228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540467-860F-46A9-AA90-F1535F1228E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A759C1-CFFB-4AEA-8098-D4D0806A26BE}" type="datetimeFigureOut">
              <a:rPr lang="en-US" smtClean="0"/>
              <a:pPr/>
              <a:t>10/20/2023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E540467-860F-46A9-AA90-F1535F1228E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6A759C1-CFFB-4AEA-8098-D4D0806A26BE}" type="datetimeFigureOut">
              <a:rPr lang="en-US" smtClean="0"/>
              <a:pPr/>
              <a:t>10/20/2023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E540467-860F-46A9-AA90-F1535F1228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hyperlink" Target="mailto:rlampley@thearct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US" sz="1800" dirty="0"/>
          </a:p>
          <a:p>
            <a:r>
              <a:rPr lang="en-US" sz="1800" dirty="0"/>
              <a:t>Presented by</a:t>
            </a:r>
          </a:p>
          <a:p>
            <a:r>
              <a:rPr lang="en-US" sz="1800" dirty="0"/>
              <a:t>Robyn Lampley, Interim Executive Director</a:t>
            </a:r>
          </a:p>
        </p:txBody>
      </p:sp>
      <p:sp>
        <p:nvSpPr>
          <p:cNvPr id="2" name="Title 1"/>
          <p:cNvSpPr>
            <a:spLocks noGrp="1"/>
          </p:cNvSpPr>
          <p:nvPr>
            <p:ph type="ctrTitle"/>
          </p:nvPr>
        </p:nvSpPr>
        <p:spPr>
          <a:xfrm>
            <a:off x="457200" y="1524000"/>
            <a:ext cx="8229600" cy="1470025"/>
          </a:xfrm>
        </p:spPr>
        <p:txBody>
          <a:bodyPr>
            <a:normAutofit/>
          </a:bodyPr>
          <a:lstStyle/>
          <a:p>
            <a:r>
              <a:rPr lang="en-US" sz="3100" dirty="0"/>
              <a:t>Overview of the State and Federal Legislative Process</a:t>
            </a:r>
            <a:endParaRPr lang="en-US" dirty="0"/>
          </a:p>
        </p:txBody>
      </p:sp>
      <p:pic>
        <p:nvPicPr>
          <p:cNvPr id="5" name="Picture 4" descr="Arc_Tennessee_Color_Pos_smaller.tif"/>
          <p:cNvPicPr>
            <a:picLocks noChangeAspect="1"/>
          </p:cNvPicPr>
          <p:nvPr/>
        </p:nvPicPr>
        <p:blipFill>
          <a:blip r:embed="rId2" cstate="print"/>
          <a:stretch>
            <a:fillRect/>
          </a:stretch>
        </p:blipFill>
        <p:spPr>
          <a:xfrm>
            <a:off x="6072352" y="4648200"/>
            <a:ext cx="2081048" cy="134112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123CA-2C07-779B-AF04-68EAD993CD69}"/>
              </a:ext>
            </a:extLst>
          </p:cNvPr>
          <p:cNvSpPr>
            <a:spLocks noGrp="1"/>
          </p:cNvSpPr>
          <p:nvPr>
            <p:ph type="title"/>
          </p:nvPr>
        </p:nvSpPr>
        <p:spPr/>
        <p:txBody>
          <a:bodyPr>
            <a:normAutofit fontScale="90000"/>
          </a:bodyPr>
          <a:lstStyle/>
          <a:p>
            <a:r>
              <a:rPr lang="en-US" dirty="0"/>
              <a:t>Tennessee Legislative Lingo continued…</a:t>
            </a:r>
          </a:p>
        </p:txBody>
      </p:sp>
      <p:sp>
        <p:nvSpPr>
          <p:cNvPr id="3" name="Content Placeholder 2">
            <a:extLst>
              <a:ext uri="{FF2B5EF4-FFF2-40B4-BE49-F238E27FC236}">
                <a16:creationId xmlns:a16="http://schemas.microsoft.com/office/drawing/2014/main" id="{AA0C3896-5870-FD36-329E-E3068987CF3D}"/>
              </a:ext>
            </a:extLst>
          </p:cNvPr>
          <p:cNvSpPr>
            <a:spLocks noGrp="1"/>
          </p:cNvSpPr>
          <p:nvPr>
            <p:ph sz="quarter" idx="1"/>
          </p:nvPr>
        </p:nvSpPr>
        <p:spPr/>
        <p:txBody>
          <a:bodyPr>
            <a:normAutofit/>
          </a:bodyPr>
          <a:lstStyle/>
          <a:p>
            <a:r>
              <a:rPr lang="en-US" b="0" i="0" dirty="0">
                <a:solidFill>
                  <a:srgbClr val="404040"/>
                </a:solidFill>
                <a:effectLst/>
                <a:latin typeface="Verdana" panose="020B0604030504040204" pitchFamily="34" charset="0"/>
                <a:ea typeface="Verdana" panose="020B0604030504040204" pitchFamily="34" charset="0"/>
              </a:rPr>
              <a:t>Fiscal Note -The Fiscal Review Committee  prepares fiscal notes for all general bills or resolutions introduced in the General Assembly that have a fiscal effect on state or local government. All amendments have fiscal notes.</a:t>
            </a:r>
          </a:p>
          <a:p>
            <a:pPr lvl="1"/>
            <a:r>
              <a:rPr lang="en-US" dirty="0">
                <a:solidFill>
                  <a:srgbClr val="404040"/>
                </a:solidFill>
                <a:latin typeface="Verdana" panose="020B0604030504040204" pitchFamily="34" charset="0"/>
                <a:ea typeface="Verdana" panose="020B0604030504040204" pitchFamily="34" charset="0"/>
              </a:rPr>
              <a:t>Fiscal Note includes a summary of the bill or amendment and details of how state or local government would be impacted. </a:t>
            </a:r>
            <a:endParaRPr lang="en-US" b="0" i="0" dirty="0">
              <a:solidFill>
                <a:srgbClr val="404040"/>
              </a:solidFill>
              <a:effectLst/>
              <a:latin typeface="Verdana" panose="020B0604030504040204" pitchFamily="34" charset="0"/>
              <a:ea typeface="Verdana" panose="020B0604030504040204" pitchFamily="34" charset="0"/>
            </a:endParaRPr>
          </a:p>
          <a:p>
            <a:pPr marL="0" indent="0">
              <a:buNone/>
            </a:pPr>
            <a:r>
              <a:rPr lang="en-US" dirty="0">
                <a:solidFill>
                  <a:srgbClr val="404040"/>
                </a:solidFill>
                <a:latin typeface="Verdana" panose="020B0604030504040204" pitchFamily="34" charset="0"/>
                <a:ea typeface="Verdana" panose="020B0604030504040204" pitchFamily="34" charset="0"/>
              </a:rPr>
              <a:t> </a:t>
            </a:r>
            <a:endParaRPr lang="en-US" dirty="0"/>
          </a:p>
          <a:p>
            <a:pPr marL="0" indent="0">
              <a:buNone/>
            </a:pPr>
            <a:endParaRPr lang="en-US" dirty="0"/>
          </a:p>
        </p:txBody>
      </p:sp>
    </p:spTree>
    <p:extLst>
      <p:ext uri="{BB962C8B-B14F-4D97-AF65-F5344CB8AC3E}">
        <p14:creationId xmlns:p14="http://schemas.microsoft.com/office/powerpoint/2010/main" val="2087961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FFE13-75F6-BE59-5496-D0E22A101D17}"/>
              </a:ext>
            </a:extLst>
          </p:cNvPr>
          <p:cNvSpPr>
            <a:spLocks noGrp="1"/>
          </p:cNvSpPr>
          <p:nvPr>
            <p:ph type="title"/>
          </p:nvPr>
        </p:nvSpPr>
        <p:spPr/>
        <p:txBody>
          <a:bodyPr>
            <a:normAutofit fontScale="90000"/>
          </a:bodyPr>
          <a:lstStyle/>
          <a:p>
            <a:r>
              <a:rPr lang="en-US" sz="3600" dirty="0"/>
              <a:t>Tennessee Legislative Lingo</a:t>
            </a:r>
            <a:br>
              <a:rPr lang="en-US" sz="3600" dirty="0"/>
            </a:br>
            <a:r>
              <a:rPr lang="en-US" sz="3600" dirty="0"/>
              <a:t>continued…</a:t>
            </a:r>
          </a:p>
        </p:txBody>
      </p:sp>
      <p:sp>
        <p:nvSpPr>
          <p:cNvPr id="3" name="Content Placeholder 2">
            <a:extLst>
              <a:ext uri="{FF2B5EF4-FFF2-40B4-BE49-F238E27FC236}">
                <a16:creationId xmlns:a16="http://schemas.microsoft.com/office/drawing/2014/main" id="{BDC4AA77-480B-7608-AF49-F2738338D5A3}"/>
              </a:ext>
            </a:extLst>
          </p:cNvPr>
          <p:cNvSpPr>
            <a:spLocks noGrp="1"/>
          </p:cNvSpPr>
          <p:nvPr>
            <p:ph sz="quarter" idx="1"/>
          </p:nvPr>
        </p:nvSpPr>
        <p:spPr/>
        <p:txBody>
          <a:bodyPr>
            <a:normAutofit fontScale="92500" lnSpcReduction="20000"/>
          </a:bodyPr>
          <a:lstStyle/>
          <a:p>
            <a:r>
              <a:rPr lang="en-US" dirty="0"/>
              <a:t>Calendar – agenda</a:t>
            </a:r>
          </a:p>
          <a:p>
            <a:r>
              <a:rPr lang="en-US" dirty="0"/>
              <a:t>Rolling – moving a bill from one calendar to a future one</a:t>
            </a:r>
          </a:p>
          <a:p>
            <a:r>
              <a:rPr lang="en-US" dirty="0"/>
              <a:t>Taken off notice – Sponsor takes bill off calendar (typically means a bill is “dead” for that session though not always)</a:t>
            </a:r>
          </a:p>
          <a:p>
            <a:r>
              <a:rPr lang="en-US" dirty="0"/>
              <a:t>Assigned to subcommittee – </a:t>
            </a:r>
          </a:p>
          <a:p>
            <a:pPr lvl="1"/>
            <a:r>
              <a:rPr lang="en-US" dirty="0"/>
              <a:t>House – All standing committees have subcommittees for  initial action</a:t>
            </a:r>
          </a:p>
          <a:p>
            <a:pPr lvl="1"/>
            <a:r>
              <a:rPr lang="en-US" dirty="0"/>
              <a:t>Senate – means same as Taken off notice; some subcommittees may be formed to review bills on a specific topic</a:t>
            </a:r>
          </a:p>
          <a:p>
            <a:pPr lvl="1"/>
            <a:r>
              <a:rPr lang="en-US" dirty="0"/>
              <a:t>On notice – bill gets put on a calendar to be heard in front of one of the committees</a:t>
            </a:r>
          </a:p>
          <a:p>
            <a:endParaRPr lang="en-US" dirty="0"/>
          </a:p>
        </p:txBody>
      </p:sp>
    </p:spTree>
    <p:extLst>
      <p:ext uri="{BB962C8B-B14F-4D97-AF65-F5344CB8AC3E}">
        <p14:creationId xmlns:p14="http://schemas.microsoft.com/office/powerpoint/2010/main" val="2323958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legislation is created in Tennessee</a:t>
            </a:r>
          </a:p>
        </p:txBody>
      </p:sp>
      <p:sp>
        <p:nvSpPr>
          <p:cNvPr id="3" name="Content Placeholder 2"/>
          <p:cNvSpPr>
            <a:spLocks noGrp="1"/>
          </p:cNvSpPr>
          <p:nvPr>
            <p:ph sz="quarter" idx="1"/>
          </p:nvPr>
        </p:nvSpPr>
        <p:spPr/>
        <p:txBody>
          <a:bodyPr>
            <a:normAutofit fontScale="92500" lnSpcReduction="10000"/>
          </a:bodyPr>
          <a:lstStyle/>
          <a:p>
            <a:r>
              <a:rPr lang="en-US" dirty="0"/>
              <a:t>The idea for legislation typically begins with a problem that needs to be fixed – that problem may impact only one person, or may impact thousands</a:t>
            </a:r>
          </a:p>
          <a:p>
            <a:r>
              <a:rPr lang="en-US" dirty="0"/>
              <a:t>Ideally, “due diligence” is completed prior to drafting a bill – it is always preferable to fix a problem in a “non-legislative” way when possible</a:t>
            </a:r>
          </a:p>
          <a:p>
            <a:r>
              <a:rPr lang="en-US" dirty="0"/>
              <a:t>Due diligence also includes researching what other states have done</a:t>
            </a:r>
          </a:p>
          <a:p>
            <a:r>
              <a:rPr lang="en-US" dirty="0"/>
              <a:t>If it is determined that legislative action is the best option, then a bill is drafted</a:t>
            </a:r>
          </a:p>
        </p:txBody>
      </p:sp>
    </p:spTree>
    <p:extLst>
      <p:ext uri="{BB962C8B-B14F-4D97-AF65-F5344CB8AC3E}">
        <p14:creationId xmlns:p14="http://schemas.microsoft.com/office/powerpoint/2010/main" val="4032360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legislation is created in Tennessee continued…</a:t>
            </a:r>
          </a:p>
        </p:txBody>
      </p:sp>
      <p:sp>
        <p:nvSpPr>
          <p:cNvPr id="3" name="Content Placeholder 2"/>
          <p:cNvSpPr>
            <a:spLocks noGrp="1"/>
          </p:cNvSpPr>
          <p:nvPr>
            <p:ph sz="quarter" idx="1"/>
          </p:nvPr>
        </p:nvSpPr>
        <p:spPr/>
        <p:txBody>
          <a:bodyPr>
            <a:normAutofit fontScale="92500" lnSpcReduction="20000"/>
          </a:bodyPr>
          <a:lstStyle/>
          <a:p>
            <a:r>
              <a:rPr lang="en-US" dirty="0"/>
              <a:t>Anyone may draft the initial language for legislation – it can be as basic as the general idea for the bill, or it can be very specific and include references to the parts of TN code that need to be opened</a:t>
            </a:r>
          </a:p>
          <a:p>
            <a:r>
              <a:rPr lang="en-US" dirty="0"/>
              <a:t>All draft legislation goes through legislative legal services to get written in the proper format</a:t>
            </a:r>
          </a:p>
          <a:p>
            <a:r>
              <a:rPr lang="en-US" dirty="0"/>
              <a:t>For that bill to have a shot at becoming a law, a Senate and a House sponsor must be secured</a:t>
            </a:r>
          </a:p>
          <a:p>
            <a:r>
              <a:rPr lang="en-US" dirty="0"/>
              <a:t>You need at least one sponsor secured in order for the bill to be formally drafted</a:t>
            </a:r>
          </a:p>
          <a:p>
            <a:pPr marL="0" indent="0">
              <a:buNone/>
            </a:pPr>
            <a:endParaRPr lang="en-US" dirty="0"/>
          </a:p>
        </p:txBody>
      </p:sp>
    </p:spTree>
    <p:extLst>
      <p:ext uri="{BB962C8B-B14F-4D97-AF65-F5344CB8AC3E}">
        <p14:creationId xmlns:p14="http://schemas.microsoft.com/office/powerpoint/2010/main" val="3694991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How a bill becomes a law in TN</a:t>
            </a:r>
          </a:p>
        </p:txBody>
      </p:sp>
      <p:sp>
        <p:nvSpPr>
          <p:cNvPr id="8" name="Content Placeholder 7"/>
          <p:cNvSpPr>
            <a:spLocks noGrp="1"/>
          </p:cNvSpPr>
          <p:nvPr>
            <p:ph sz="quarter" idx="1"/>
          </p:nvPr>
        </p:nvSpPr>
        <p:spPr/>
        <p:txBody>
          <a:bodyPr>
            <a:normAutofit fontScale="92500"/>
          </a:bodyPr>
          <a:lstStyle/>
          <a:p>
            <a:pPr marL="0" indent="0">
              <a:buNone/>
            </a:pPr>
            <a:r>
              <a:rPr lang="en-US" dirty="0"/>
              <a:t>Once a bill has been formally drafted, then the</a:t>
            </a:r>
          </a:p>
          <a:p>
            <a:pPr marL="514350" indent="-514350"/>
            <a:r>
              <a:rPr lang="en-US" dirty="0"/>
              <a:t>Bill is introduced</a:t>
            </a:r>
          </a:p>
          <a:p>
            <a:pPr marL="514350" indent="-514350"/>
            <a:r>
              <a:rPr lang="en-US" dirty="0"/>
              <a:t>Numbered by chief clerk</a:t>
            </a:r>
          </a:p>
          <a:p>
            <a:pPr marL="514350" indent="-514350"/>
            <a:r>
              <a:rPr lang="en-US" dirty="0"/>
              <a:t>Passed on first consideration</a:t>
            </a:r>
          </a:p>
          <a:p>
            <a:pPr marL="514350" indent="-514350"/>
            <a:r>
              <a:rPr lang="en-US" dirty="0"/>
              <a:t>Passed on second consideration</a:t>
            </a:r>
          </a:p>
          <a:p>
            <a:pPr marL="514350" indent="-514350"/>
            <a:r>
              <a:rPr lang="en-US" dirty="0"/>
              <a:t>Referred to committee (or subcommittee)</a:t>
            </a:r>
          </a:p>
          <a:p>
            <a:pPr marL="788670" lvl="1" indent="-514350"/>
            <a:r>
              <a:rPr lang="en-US" dirty="0"/>
              <a:t>To be “heard by the committee” the bill must be “put on notice” </a:t>
            </a:r>
          </a:p>
          <a:p>
            <a:pPr marL="788670" lvl="1" indent="-514350"/>
            <a:r>
              <a:rPr lang="en-US" dirty="0"/>
              <a:t>Often bills must be passed through multiple committees</a:t>
            </a:r>
          </a:p>
          <a:p>
            <a:pPr marL="514350" indent="-514350"/>
            <a:r>
              <a:rPr lang="en-US" u="sng" dirty="0"/>
              <a:t>Committee passes bill as amended</a:t>
            </a:r>
          </a:p>
        </p:txBody>
      </p:sp>
      <p:pic>
        <p:nvPicPr>
          <p:cNvPr id="5" name="Picture 4" descr="Arc_Tennessee_Color_Pos_300 dpi.jpg"/>
          <p:cNvPicPr>
            <a:picLocks noChangeAspect="1"/>
          </p:cNvPicPr>
          <p:nvPr/>
        </p:nvPicPr>
        <p:blipFill>
          <a:blip r:embed="rId2" cstate="print"/>
          <a:stretch>
            <a:fillRect/>
          </a:stretch>
        </p:blipFill>
        <p:spPr>
          <a:xfrm>
            <a:off x="7255098" y="5334000"/>
            <a:ext cx="974501" cy="69189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F744F-3A4A-9B34-44DD-3C08C6C40208}"/>
              </a:ext>
            </a:extLst>
          </p:cNvPr>
          <p:cNvSpPr>
            <a:spLocks noGrp="1"/>
          </p:cNvSpPr>
          <p:nvPr>
            <p:ph type="title"/>
          </p:nvPr>
        </p:nvSpPr>
        <p:spPr/>
        <p:txBody>
          <a:bodyPr/>
          <a:lstStyle/>
          <a:p>
            <a:r>
              <a:rPr lang="en-US" dirty="0"/>
              <a:t>Fiscal Note</a:t>
            </a:r>
          </a:p>
        </p:txBody>
      </p:sp>
      <p:sp>
        <p:nvSpPr>
          <p:cNvPr id="3" name="Content Placeholder 2">
            <a:extLst>
              <a:ext uri="{FF2B5EF4-FFF2-40B4-BE49-F238E27FC236}">
                <a16:creationId xmlns:a16="http://schemas.microsoft.com/office/drawing/2014/main" id="{8867DFCF-82F8-CD86-6D41-9C6259FF7B9E}"/>
              </a:ext>
            </a:extLst>
          </p:cNvPr>
          <p:cNvSpPr>
            <a:spLocks noGrp="1"/>
          </p:cNvSpPr>
          <p:nvPr>
            <p:ph sz="quarter" idx="1"/>
          </p:nvPr>
        </p:nvSpPr>
        <p:spPr/>
        <p:txBody>
          <a:bodyPr/>
          <a:lstStyle/>
          <a:p>
            <a:endParaRPr lang="en-US" b="0" i="0" dirty="0">
              <a:solidFill>
                <a:srgbClr val="404040"/>
              </a:solidFill>
              <a:effectLst/>
              <a:latin typeface="Verdana" panose="020B0604030504040204" pitchFamily="34" charset="0"/>
              <a:ea typeface="Verdana" panose="020B0604030504040204" pitchFamily="34" charset="0"/>
            </a:endParaRPr>
          </a:p>
          <a:p>
            <a:r>
              <a:rPr lang="en-US" b="0" i="0" dirty="0">
                <a:solidFill>
                  <a:srgbClr val="404040"/>
                </a:solidFill>
                <a:effectLst/>
                <a:latin typeface="Verdana" panose="020B0604030504040204" pitchFamily="34" charset="0"/>
                <a:ea typeface="Verdana" panose="020B0604030504040204" pitchFamily="34" charset="0"/>
              </a:rPr>
              <a:t>The Fiscal Review Committee is responsible for preparing fiscal notes for all general bills or resolutions which are introduced in the General Assembly that have a fiscal effect on state or local government</a:t>
            </a:r>
            <a:r>
              <a:rPr lang="en-US" b="0" i="0" dirty="0">
                <a:solidFill>
                  <a:srgbClr val="404040"/>
                </a:solidFill>
                <a:effectLst/>
                <a:latin typeface="PT Serif" panose="020F0502020204030204" pitchFamily="18" charset="0"/>
              </a:rPr>
              <a:t>. </a:t>
            </a:r>
            <a:endParaRPr lang="en-US" dirty="0"/>
          </a:p>
        </p:txBody>
      </p:sp>
    </p:spTree>
    <p:extLst>
      <p:ext uri="{BB962C8B-B14F-4D97-AF65-F5344CB8AC3E}">
        <p14:creationId xmlns:p14="http://schemas.microsoft.com/office/powerpoint/2010/main" val="389730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a bill becomes a law in TN continued…</a:t>
            </a:r>
          </a:p>
        </p:txBody>
      </p:sp>
      <p:sp>
        <p:nvSpPr>
          <p:cNvPr id="3" name="Content Placeholder 2"/>
          <p:cNvSpPr>
            <a:spLocks noGrp="1"/>
          </p:cNvSpPr>
          <p:nvPr>
            <p:ph sz="quarter" idx="1"/>
          </p:nvPr>
        </p:nvSpPr>
        <p:spPr/>
        <p:txBody>
          <a:bodyPr>
            <a:normAutofit fontScale="92500" lnSpcReduction="10000"/>
          </a:bodyPr>
          <a:lstStyle/>
          <a:p>
            <a:r>
              <a:rPr lang="en-US" dirty="0"/>
              <a:t>Sent to Calendar committee</a:t>
            </a:r>
          </a:p>
          <a:p>
            <a:r>
              <a:rPr lang="en-US" dirty="0"/>
              <a:t>Bill heard on House or Senate floor.</a:t>
            </a:r>
          </a:p>
          <a:p>
            <a:r>
              <a:rPr lang="en-US" dirty="0"/>
              <a:t>Passed on third consideration</a:t>
            </a:r>
          </a:p>
          <a:p>
            <a:pPr marL="514350" indent="-514350"/>
            <a:r>
              <a:rPr lang="en-US" dirty="0"/>
              <a:t>Identical bills as amended must be passed by both Houses</a:t>
            </a:r>
          </a:p>
          <a:p>
            <a:pPr marL="514350" indent="-514350"/>
            <a:r>
              <a:rPr lang="en-US" dirty="0"/>
              <a:t>Bill is enrolled</a:t>
            </a:r>
          </a:p>
          <a:p>
            <a:pPr marL="514350" indent="-514350"/>
            <a:r>
              <a:rPr lang="en-US" dirty="0"/>
              <a:t>Signed by Speakers </a:t>
            </a:r>
          </a:p>
          <a:p>
            <a:pPr marL="514350" indent="-514350"/>
            <a:r>
              <a:rPr lang="en-US" dirty="0"/>
              <a:t>Signed by Governor</a:t>
            </a:r>
          </a:p>
          <a:p>
            <a:pPr marL="514350" indent="-514350"/>
            <a:r>
              <a:rPr lang="en-US" dirty="0"/>
              <a:t>Sent to Secretary of State and Assigned a Public Chapter Number</a:t>
            </a:r>
          </a:p>
          <a:p>
            <a:pPr marL="514350" indent="-514350"/>
            <a:r>
              <a:rPr lang="en-US" dirty="0"/>
              <a:t>Incorporated into the code</a:t>
            </a:r>
          </a:p>
          <a:p>
            <a:endParaRPr lang="en-US" dirty="0"/>
          </a:p>
          <a:p>
            <a:endParaRPr lang="en-US" dirty="0"/>
          </a:p>
        </p:txBody>
      </p:sp>
    </p:spTree>
    <p:extLst>
      <p:ext uri="{BB962C8B-B14F-4D97-AF65-F5344CB8AC3E}">
        <p14:creationId xmlns:p14="http://schemas.microsoft.com/office/powerpoint/2010/main" val="3525416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a bill becomes law in Congress</a:t>
            </a:r>
          </a:p>
        </p:txBody>
      </p:sp>
      <p:sp>
        <p:nvSpPr>
          <p:cNvPr id="3" name="Content Placeholder 2"/>
          <p:cNvSpPr>
            <a:spLocks noGrp="1"/>
          </p:cNvSpPr>
          <p:nvPr>
            <p:ph sz="quarter" idx="1"/>
          </p:nvPr>
        </p:nvSpPr>
        <p:spPr/>
        <p:txBody>
          <a:bodyPr>
            <a:normAutofit fontScale="85000" lnSpcReduction="20000"/>
          </a:bodyPr>
          <a:lstStyle/>
          <a:p>
            <a:r>
              <a:rPr lang="en-US" sz="2800" dirty="0"/>
              <a:t>Laws begin as ideas. </a:t>
            </a:r>
          </a:p>
          <a:p>
            <a:r>
              <a:rPr lang="en-US" sz="2800" dirty="0"/>
              <a:t>First, a representative sponsors a bill. </a:t>
            </a:r>
          </a:p>
          <a:p>
            <a:r>
              <a:rPr lang="en-US" sz="2800" dirty="0"/>
              <a:t>Bills introduced on the same topic do not have to be identical in the House and Senate and can be introduced at any time during the two-year session.</a:t>
            </a:r>
          </a:p>
          <a:p>
            <a:r>
              <a:rPr lang="en-US" sz="2800" dirty="0"/>
              <a:t>A bill, introduced in the House, is then assigned to a House committee for study and amendment. If released by the committee, the bill is put on a calendar to be voted on, debated or amended by the House.</a:t>
            </a:r>
          </a:p>
          <a:p>
            <a:r>
              <a:rPr lang="en-US" sz="2800" dirty="0"/>
              <a:t>If the bill passes by simple majority (218 of 435), the bill moves to the Senate. </a:t>
            </a:r>
          </a:p>
          <a:p>
            <a:endParaRPr lang="en-US" sz="2800"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56393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a Bill Becomes a Law in Congress</a:t>
            </a:r>
          </a:p>
        </p:txBody>
      </p:sp>
      <p:sp>
        <p:nvSpPr>
          <p:cNvPr id="3" name="Content Placeholder 2"/>
          <p:cNvSpPr>
            <a:spLocks noGrp="1"/>
          </p:cNvSpPr>
          <p:nvPr>
            <p:ph sz="quarter" idx="1"/>
          </p:nvPr>
        </p:nvSpPr>
        <p:spPr/>
        <p:txBody>
          <a:bodyPr>
            <a:normAutofit fontScale="85000" lnSpcReduction="10000"/>
          </a:bodyPr>
          <a:lstStyle/>
          <a:p>
            <a:r>
              <a:rPr lang="en-US" dirty="0"/>
              <a:t>In the Senate, the bill is assigned to another committee and, if released, debated and voted on. </a:t>
            </a:r>
          </a:p>
          <a:p>
            <a:r>
              <a:rPr lang="en-US" dirty="0"/>
              <a:t>Again, a simple majority (51 of 100) passes the bill. </a:t>
            </a:r>
          </a:p>
          <a:p>
            <a:r>
              <a:rPr lang="en-US" dirty="0"/>
              <a:t>Finally, a conference committee made of House and Senate members works out any differences between the House and Senate versions of the bill.</a:t>
            </a:r>
          </a:p>
          <a:p>
            <a:r>
              <a:rPr lang="en-US" dirty="0"/>
              <a:t> The resulting bill returns to the House and Senate for final approval. The Government Printing Office prints the revised bill in a process called enrolling.</a:t>
            </a:r>
          </a:p>
          <a:p>
            <a:r>
              <a:rPr lang="en-US" dirty="0"/>
              <a:t> The President has 10 days to sign or veto the enrolled bill.</a:t>
            </a:r>
          </a:p>
          <a:p>
            <a:endParaRPr lang="en-US" dirty="0"/>
          </a:p>
        </p:txBody>
      </p:sp>
    </p:spTree>
    <p:extLst>
      <p:ext uri="{BB962C8B-B14F-4D97-AF65-F5344CB8AC3E}">
        <p14:creationId xmlns:p14="http://schemas.microsoft.com/office/powerpoint/2010/main" val="2008434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Questions?</a:t>
            </a:r>
          </a:p>
        </p:txBody>
      </p:sp>
      <p:sp>
        <p:nvSpPr>
          <p:cNvPr id="5" name="Text Placeholder 4"/>
          <p:cNvSpPr>
            <a:spLocks noGrp="1"/>
          </p:cNvSpPr>
          <p:nvPr>
            <p:ph sz="quarter" idx="1"/>
          </p:nvPr>
        </p:nvSpPr>
        <p:spPr/>
        <p:txBody>
          <a:bodyPr>
            <a:normAutofit/>
          </a:bodyPr>
          <a:lstStyle/>
          <a:p>
            <a:pPr algn="ctr">
              <a:buNone/>
            </a:pPr>
            <a:r>
              <a:rPr lang="en-US" dirty="0"/>
              <a:t>Robyn Lampley </a:t>
            </a:r>
          </a:p>
          <a:p>
            <a:pPr algn="ctr">
              <a:buNone/>
            </a:pPr>
            <a:r>
              <a:rPr lang="en-US" dirty="0"/>
              <a:t>The Arc Tennessee</a:t>
            </a:r>
          </a:p>
          <a:p>
            <a:pPr algn="ctr">
              <a:buNone/>
            </a:pPr>
            <a:r>
              <a:rPr lang="en-US" dirty="0"/>
              <a:t>545 Mainstream Drive, Suite 100</a:t>
            </a:r>
          </a:p>
          <a:p>
            <a:pPr algn="ctr">
              <a:buNone/>
            </a:pPr>
            <a:r>
              <a:rPr lang="en-US" dirty="0"/>
              <a:t>Nashville, TN  37228</a:t>
            </a:r>
          </a:p>
          <a:p>
            <a:pPr algn="ctr">
              <a:buNone/>
            </a:pPr>
            <a:r>
              <a:rPr lang="en-US" dirty="0"/>
              <a:t>615-248-5878 X14</a:t>
            </a:r>
          </a:p>
          <a:p>
            <a:pPr algn="ctr">
              <a:buNone/>
            </a:pPr>
            <a:r>
              <a:rPr lang="en-US" dirty="0">
                <a:hlinkClick r:id="rId2"/>
              </a:rPr>
              <a:t>rlampley@thearctn.org</a:t>
            </a:r>
            <a:endParaRPr lang="en-US" dirty="0"/>
          </a:p>
          <a:p>
            <a:pPr algn="ctr">
              <a:buNone/>
            </a:pPr>
            <a:r>
              <a:rPr lang="en-US" dirty="0"/>
              <a:t>www.thearctn.org</a:t>
            </a:r>
          </a:p>
        </p:txBody>
      </p:sp>
      <p:pic>
        <p:nvPicPr>
          <p:cNvPr id="6" name="Picture 5" descr="Arc_Tennessee_Color_Pos_smaller.tif"/>
          <p:cNvPicPr>
            <a:picLocks noChangeAspect="1"/>
          </p:cNvPicPr>
          <p:nvPr/>
        </p:nvPicPr>
        <p:blipFill>
          <a:blip r:embed="rId3" cstate="print"/>
          <a:stretch>
            <a:fillRect/>
          </a:stretch>
        </p:blipFill>
        <p:spPr>
          <a:xfrm>
            <a:off x="6248400" y="4876800"/>
            <a:ext cx="1891862" cy="1219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Of Note in the TN General Assembly</a:t>
            </a:r>
          </a:p>
        </p:txBody>
      </p:sp>
      <p:sp>
        <p:nvSpPr>
          <p:cNvPr id="3" name="Content Placeholder 2"/>
          <p:cNvSpPr>
            <a:spLocks noGrp="1"/>
          </p:cNvSpPr>
          <p:nvPr>
            <p:ph sz="quarter" idx="1"/>
          </p:nvPr>
        </p:nvSpPr>
        <p:spPr/>
        <p:txBody>
          <a:bodyPr>
            <a:normAutofit/>
          </a:bodyPr>
          <a:lstStyle/>
          <a:p>
            <a:endParaRPr lang="en-US" dirty="0"/>
          </a:p>
          <a:p>
            <a:r>
              <a:rPr lang="en-US" sz="2800" dirty="0"/>
              <a:t>Republican majority in House and Senate</a:t>
            </a:r>
          </a:p>
          <a:p>
            <a:endParaRPr lang="en-US" sz="2800" dirty="0"/>
          </a:p>
          <a:p>
            <a:r>
              <a:rPr lang="en-US" sz="2800" dirty="0"/>
              <a:t>House members limited to introducing fifteen(15)bills</a:t>
            </a:r>
          </a:p>
          <a:p>
            <a:endParaRPr lang="en-US" sz="2800" dirty="0"/>
          </a:p>
          <a:p>
            <a:r>
              <a:rPr lang="en-US" sz="2800" dirty="0"/>
              <a:t>Senate members have no limit</a:t>
            </a:r>
          </a:p>
          <a:p>
            <a:pPr>
              <a:buNone/>
            </a:pPr>
            <a:endParaRPr lang="en-US" sz="2800" dirty="0"/>
          </a:p>
        </p:txBody>
      </p:sp>
      <p:pic>
        <p:nvPicPr>
          <p:cNvPr id="4" name="Picture 3" descr="Arc_Tennessee_Color_Pos_smaller.tif"/>
          <p:cNvPicPr>
            <a:picLocks noChangeAspect="1"/>
          </p:cNvPicPr>
          <p:nvPr/>
        </p:nvPicPr>
        <p:blipFill>
          <a:blip r:embed="rId2" cstate="print"/>
          <a:stretch>
            <a:fillRect/>
          </a:stretch>
        </p:blipFill>
        <p:spPr>
          <a:xfrm>
            <a:off x="6858000" y="5257800"/>
            <a:ext cx="1371600" cy="88392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t>House Committee Structure for the 113</a:t>
            </a:r>
            <a:r>
              <a:rPr lang="en-US" baseline="30000" dirty="0"/>
              <a:t>th</a:t>
            </a:r>
            <a:r>
              <a:rPr lang="en-US" dirty="0"/>
              <a:t> TN General Assembly </a:t>
            </a:r>
          </a:p>
        </p:txBody>
      </p:sp>
      <p:sp>
        <p:nvSpPr>
          <p:cNvPr id="6" name="Content Placeholder 5"/>
          <p:cNvSpPr>
            <a:spLocks noGrp="1"/>
          </p:cNvSpPr>
          <p:nvPr>
            <p:ph sz="quarter" idx="1"/>
          </p:nvPr>
        </p:nvSpPr>
        <p:spPr/>
        <p:txBody>
          <a:bodyPr>
            <a:noAutofit/>
          </a:bodyPr>
          <a:lstStyle/>
          <a:p>
            <a:r>
              <a:rPr lang="en-US" sz="2400" dirty="0"/>
              <a:t>AG &amp; Natural Resources</a:t>
            </a:r>
          </a:p>
          <a:p>
            <a:r>
              <a:rPr lang="en-US" sz="2400" dirty="0"/>
              <a:t>Calendar and Rules</a:t>
            </a:r>
          </a:p>
          <a:p>
            <a:r>
              <a:rPr lang="en-US" sz="2400" dirty="0"/>
              <a:t>Civil Justice</a:t>
            </a:r>
          </a:p>
          <a:p>
            <a:r>
              <a:rPr lang="en-US" sz="2400" dirty="0"/>
              <a:t>Commerce</a:t>
            </a:r>
          </a:p>
          <a:p>
            <a:r>
              <a:rPr lang="en-US" sz="2400" dirty="0"/>
              <a:t>Criminal Justice</a:t>
            </a:r>
          </a:p>
          <a:p>
            <a:r>
              <a:rPr lang="en-US" sz="2400" dirty="0"/>
              <a:t>Ethics</a:t>
            </a:r>
          </a:p>
          <a:p>
            <a:r>
              <a:rPr lang="en-US" sz="2400" dirty="0"/>
              <a:t>Education Admin </a:t>
            </a:r>
          </a:p>
          <a:p>
            <a:r>
              <a:rPr lang="en-US" sz="2400" dirty="0"/>
              <a:t>Education Instruction</a:t>
            </a:r>
          </a:p>
          <a:p>
            <a:r>
              <a:rPr lang="en-US" sz="2400" dirty="0"/>
              <a:t> Finance, Ways and Means</a:t>
            </a:r>
          </a:p>
          <a:p>
            <a:endParaRPr lang="en-US" sz="2400" dirty="0"/>
          </a:p>
        </p:txBody>
      </p:sp>
      <p:sp>
        <p:nvSpPr>
          <p:cNvPr id="5" name="Text Placeholder 4"/>
          <p:cNvSpPr>
            <a:spLocks noGrp="1"/>
          </p:cNvSpPr>
          <p:nvPr>
            <p:ph sz="quarter" idx="2"/>
          </p:nvPr>
        </p:nvSpPr>
        <p:spPr/>
        <p:txBody>
          <a:bodyPr>
            <a:noAutofit/>
          </a:bodyPr>
          <a:lstStyle/>
          <a:p>
            <a:r>
              <a:rPr lang="en-US" sz="2400" dirty="0"/>
              <a:t>Government Operations</a:t>
            </a:r>
          </a:p>
          <a:p>
            <a:r>
              <a:rPr lang="en-US" sz="2400" dirty="0"/>
              <a:t>Health</a:t>
            </a:r>
          </a:p>
          <a:p>
            <a:r>
              <a:rPr lang="en-US" sz="2400" dirty="0"/>
              <a:t>Insurance</a:t>
            </a:r>
          </a:p>
          <a:p>
            <a:r>
              <a:rPr lang="en-US" sz="2400" dirty="0"/>
              <a:t>Local Government</a:t>
            </a:r>
          </a:p>
          <a:p>
            <a:r>
              <a:rPr lang="en-US" sz="2400" dirty="0"/>
              <a:t>State Government</a:t>
            </a:r>
          </a:p>
          <a:p>
            <a:r>
              <a:rPr lang="en-US" sz="2400" dirty="0"/>
              <a:t>Transportation</a:t>
            </a:r>
          </a:p>
          <a:p>
            <a:r>
              <a:rPr lang="en-US" sz="2400" dirty="0"/>
              <a:t>Ethics</a:t>
            </a:r>
          </a:p>
          <a:p>
            <a:r>
              <a:rPr lang="en-US" sz="2400" dirty="0"/>
              <a:t>Select Committee on Rules</a:t>
            </a:r>
          </a:p>
          <a:p>
            <a:pPr algn="ctr">
              <a:buNone/>
            </a:pPr>
            <a:r>
              <a:rPr lang="en-US" sz="2400" dirty="0"/>
              <a:t>	</a:t>
            </a:r>
          </a:p>
        </p:txBody>
      </p:sp>
      <p:pic>
        <p:nvPicPr>
          <p:cNvPr id="9" name="Picture 8" descr="Arc_Tennessee_Color_Pos_tiny.tif"/>
          <p:cNvPicPr>
            <a:picLocks noChangeAspect="1"/>
          </p:cNvPicPr>
          <p:nvPr/>
        </p:nvPicPr>
        <p:blipFill>
          <a:blip r:embed="rId3" cstate="print"/>
          <a:stretch>
            <a:fillRect/>
          </a:stretch>
        </p:blipFill>
        <p:spPr>
          <a:xfrm>
            <a:off x="7783375" y="5982269"/>
            <a:ext cx="914400" cy="58826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Senate Committee Structure for the 113</a:t>
            </a:r>
            <a:r>
              <a:rPr lang="en-US" baseline="30000" dirty="0"/>
              <a:t>th</a:t>
            </a:r>
            <a:r>
              <a:rPr lang="en-US" dirty="0"/>
              <a:t> TN General Assembly </a:t>
            </a:r>
          </a:p>
        </p:txBody>
      </p:sp>
      <p:sp>
        <p:nvSpPr>
          <p:cNvPr id="5" name="Content Placeholder 4"/>
          <p:cNvSpPr>
            <a:spLocks noGrp="1"/>
          </p:cNvSpPr>
          <p:nvPr>
            <p:ph sz="quarter" idx="1"/>
          </p:nvPr>
        </p:nvSpPr>
        <p:spPr/>
        <p:txBody>
          <a:bodyPr>
            <a:normAutofit fontScale="92500" lnSpcReduction="10000"/>
          </a:bodyPr>
          <a:lstStyle/>
          <a:p>
            <a:r>
              <a:rPr lang="en-US" dirty="0"/>
              <a:t>Calendar </a:t>
            </a:r>
          </a:p>
          <a:p>
            <a:r>
              <a:rPr lang="en-US" dirty="0"/>
              <a:t>Commerce &amp; Labor</a:t>
            </a:r>
          </a:p>
          <a:p>
            <a:r>
              <a:rPr lang="en-US" dirty="0"/>
              <a:t>Energy, Agriculture &amp; Natural Resources</a:t>
            </a:r>
          </a:p>
          <a:p>
            <a:r>
              <a:rPr lang="en-US" dirty="0"/>
              <a:t>Ethics</a:t>
            </a:r>
          </a:p>
          <a:p>
            <a:r>
              <a:rPr lang="en-US" dirty="0"/>
              <a:t>Health &amp; Welfare</a:t>
            </a:r>
          </a:p>
          <a:p>
            <a:r>
              <a:rPr lang="en-US" dirty="0"/>
              <a:t>Education</a:t>
            </a:r>
          </a:p>
          <a:p>
            <a:r>
              <a:rPr lang="en-US" dirty="0"/>
              <a:t>Finance, Ways and Means</a:t>
            </a:r>
          </a:p>
          <a:p>
            <a:r>
              <a:rPr lang="en-US" dirty="0"/>
              <a:t>Government Operations</a:t>
            </a:r>
          </a:p>
          <a:p>
            <a:r>
              <a:rPr lang="en-US" dirty="0"/>
              <a:t>Judiciary</a:t>
            </a:r>
          </a:p>
          <a:p>
            <a:r>
              <a:rPr lang="en-US" dirty="0"/>
              <a:t>State &amp; Local Government</a:t>
            </a:r>
          </a:p>
          <a:p>
            <a:r>
              <a:rPr lang="en-US" dirty="0"/>
              <a:t>Transportation and Safety</a:t>
            </a:r>
          </a:p>
        </p:txBody>
      </p:sp>
      <p:pic>
        <p:nvPicPr>
          <p:cNvPr id="7" name="Picture 6" descr="Arc_Tennessee_Color_Pos_tiny.tif"/>
          <p:cNvPicPr>
            <a:picLocks noChangeAspect="1"/>
          </p:cNvPicPr>
          <p:nvPr/>
        </p:nvPicPr>
        <p:blipFill>
          <a:blip r:embed="rId3" cstate="print"/>
          <a:stretch>
            <a:fillRect/>
          </a:stretch>
        </p:blipFill>
        <p:spPr>
          <a:xfrm>
            <a:off x="7315200" y="5562600"/>
            <a:ext cx="914400" cy="58826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Tennessee General Assembly Leadership</a:t>
            </a:r>
          </a:p>
        </p:txBody>
      </p:sp>
      <p:sp>
        <p:nvSpPr>
          <p:cNvPr id="4" name="Content Placeholder 3"/>
          <p:cNvSpPr>
            <a:spLocks noGrp="1"/>
          </p:cNvSpPr>
          <p:nvPr>
            <p:ph sz="quarter" idx="1"/>
          </p:nvPr>
        </p:nvSpPr>
        <p:spPr>
          <a:xfrm>
            <a:off x="914400" y="1447800"/>
            <a:ext cx="7772400" cy="4876800"/>
          </a:xfrm>
        </p:spPr>
        <p:txBody>
          <a:bodyPr>
            <a:normAutofit/>
          </a:bodyPr>
          <a:lstStyle/>
          <a:p>
            <a:pPr marL="0" indent="0">
              <a:buNone/>
            </a:pPr>
            <a:r>
              <a:rPr lang="en-US" b="1" u="sng" dirty="0"/>
              <a:t>Senate</a:t>
            </a:r>
          </a:p>
          <a:p>
            <a:pPr marL="0" indent="0">
              <a:buNone/>
            </a:pPr>
            <a:r>
              <a:rPr lang="en-US" dirty="0"/>
              <a:t>Randy McNally, Lieutenant Governor and Speaker</a:t>
            </a:r>
          </a:p>
          <a:p>
            <a:pPr marL="0" indent="0">
              <a:buNone/>
            </a:pPr>
            <a:r>
              <a:rPr lang="en-US" dirty="0"/>
              <a:t>Ferrell Haile, Speaker Pro </a:t>
            </a:r>
            <a:r>
              <a:rPr lang="en-US" dirty="0" err="1"/>
              <a:t>Tem</a:t>
            </a:r>
            <a:endParaRPr lang="en-US" dirty="0"/>
          </a:p>
          <a:p>
            <a:pPr marL="0" indent="0">
              <a:buNone/>
            </a:pPr>
            <a:r>
              <a:rPr lang="en-US" dirty="0"/>
              <a:t>Shane Reeves, Deputy Speaker</a:t>
            </a:r>
          </a:p>
          <a:p>
            <a:pPr marL="0" indent="0">
              <a:buNone/>
            </a:pPr>
            <a:r>
              <a:rPr lang="en-US" dirty="0"/>
              <a:t>John Stevens, Deputy Speaker</a:t>
            </a:r>
          </a:p>
          <a:p>
            <a:pPr marL="0" indent="0">
              <a:buNone/>
            </a:pPr>
            <a:r>
              <a:rPr lang="en-US" dirty="0"/>
              <a:t>Dawn White, Deputy Speaker</a:t>
            </a:r>
          </a:p>
          <a:p>
            <a:pPr marL="0" indent="0">
              <a:buNone/>
            </a:pPr>
            <a:r>
              <a:rPr lang="en-US" dirty="0"/>
              <a:t>Jack Johnson, Republican Leader </a:t>
            </a:r>
          </a:p>
          <a:p>
            <a:pPr marL="0" indent="0">
              <a:buNone/>
            </a:pPr>
            <a:r>
              <a:rPr lang="en-US" dirty="0"/>
              <a:t>Ken Yager, Republican Caucus Chairman</a:t>
            </a:r>
          </a:p>
          <a:p>
            <a:pPr marL="0" indent="0">
              <a:buNone/>
            </a:pPr>
            <a:endParaRPr lang="en-US" dirty="0"/>
          </a:p>
          <a:p>
            <a:pPr marL="0" indent="0">
              <a:buNone/>
            </a:pPr>
            <a:endParaRPr lang="en-US"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039349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48E90-F4A6-44A5-A960-ED8820B8CCB9}"/>
              </a:ext>
            </a:extLst>
          </p:cNvPr>
          <p:cNvSpPr>
            <a:spLocks noGrp="1"/>
          </p:cNvSpPr>
          <p:nvPr>
            <p:ph type="title"/>
          </p:nvPr>
        </p:nvSpPr>
        <p:spPr/>
        <p:txBody>
          <a:bodyPr>
            <a:normAutofit fontScale="90000"/>
          </a:bodyPr>
          <a:lstStyle/>
          <a:p>
            <a:r>
              <a:rPr lang="en-US" dirty="0"/>
              <a:t>Tennessee General Assembly Leadership</a:t>
            </a:r>
          </a:p>
        </p:txBody>
      </p:sp>
      <p:sp>
        <p:nvSpPr>
          <p:cNvPr id="3" name="Content Placeholder 2">
            <a:extLst>
              <a:ext uri="{FF2B5EF4-FFF2-40B4-BE49-F238E27FC236}">
                <a16:creationId xmlns:a16="http://schemas.microsoft.com/office/drawing/2014/main" id="{9AC4BEF0-3279-434D-95DE-1A77A6DA1261}"/>
              </a:ext>
            </a:extLst>
          </p:cNvPr>
          <p:cNvSpPr>
            <a:spLocks noGrp="1"/>
          </p:cNvSpPr>
          <p:nvPr>
            <p:ph sz="quarter" idx="1"/>
          </p:nvPr>
        </p:nvSpPr>
        <p:spPr/>
        <p:txBody>
          <a:bodyPr/>
          <a:lstStyle/>
          <a:p>
            <a:endParaRPr lang="en-US" dirty="0"/>
          </a:p>
          <a:p>
            <a:r>
              <a:rPr lang="en-US" dirty="0" err="1"/>
              <a:t>Raumesh</a:t>
            </a:r>
            <a:r>
              <a:rPr lang="en-US" dirty="0"/>
              <a:t> Akbari, Democratic Leader</a:t>
            </a:r>
          </a:p>
          <a:p>
            <a:r>
              <a:rPr lang="en-US" dirty="0"/>
              <a:t>Lamar London, Democratic Caucus   Chairman</a:t>
            </a:r>
          </a:p>
        </p:txBody>
      </p:sp>
    </p:spTree>
    <p:extLst>
      <p:ext uri="{BB962C8B-B14F-4D97-AF65-F5344CB8AC3E}">
        <p14:creationId xmlns:p14="http://schemas.microsoft.com/office/powerpoint/2010/main" val="759823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8A721-255C-45B0-8153-FD7429123623}"/>
              </a:ext>
            </a:extLst>
          </p:cNvPr>
          <p:cNvSpPr>
            <a:spLocks noGrp="1"/>
          </p:cNvSpPr>
          <p:nvPr>
            <p:ph type="title"/>
          </p:nvPr>
        </p:nvSpPr>
        <p:spPr/>
        <p:txBody>
          <a:bodyPr>
            <a:normAutofit fontScale="90000"/>
          </a:bodyPr>
          <a:lstStyle/>
          <a:p>
            <a:r>
              <a:rPr lang="en-US" dirty="0"/>
              <a:t>Tennessee General Assembly Leadership</a:t>
            </a:r>
          </a:p>
        </p:txBody>
      </p:sp>
      <p:sp>
        <p:nvSpPr>
          <p:cNvPr id="3" name="Content Placeholder 2">
            <a:extLst>
              <a:ext uri="{FF2B5EF4-FFF2-40B4-BE49-F238E27FC236}">
                <a16:creationId xmlns:a16="http://schemas.microsoft.com/office/drawing/2014/main" id="{8B22F209-4C25-4B0E-98E6-4734D9596D0A}"/>
              </a:ext>
            </a:extLst>
          </p:cNvPr>
          <p:cNvSpPr>
            <a:spLocks noGrp="1"/>
          </p:cNvSpPr>
          <p:nvPr>
            <p:ph sz="quarter" idx="1"/>
          </p:nvPr>
        </p:nvSpPr>
        <p:spPr/>
        <p:txBody>
          <a:bodyPr>
            <a:normAutofit/>
          </a:bodyPr>
          <a:lstStyle/>
          <a:p>
            <a:pPr marL="0" indent="0">
              <a:buNone/>
            </a:pPr>
            <a:r>
              <a:rPr lang="en-US" b="1" u="sng" dirty="0"/>
              <a:t>House</a:t>
            </a:r>
          </a:p>
          <a:p>
            <a:pPr marL="0" indent="0">
              <a:buNone/>
            </a:pPr>
            <a:r>
              <a:rPr lang="en-US" dirty="0"/>
              <a:t>Cameron Sexton, Speaker</a:t>
            </a:r>
          </a:p>
          <a:p>
            <a:pPr marL="0" indent="0">
              <a:buNone/>
            </a:pPr>
            <a:r>
              <a:rPr lang="en-US" dirty="0"/>
              <a:t>Pat Marsh, Speaker Pro Tempore</a:t>
            </a:r>
          </a:p>
          <a:p>
            <a:pPr marL="0" indent="0">
              <a:buNone/>
            </a:pPr>
            <a:r>
              <a:rPr lang="en-US" dirty="0"/>
              <a:t>Curtis Johnson, Deputy Speaker</a:t>
            </a:r>
          </a:p>
          <a:p>
            <a:pPr marL="0" indent="0">
              <a:buNone/>
            </a:pPr>
            <a:r>
              <a:rPr lang="en-US" dirty="0"/>
              <a:t>William Lambeth, Republican Leader</a:t>
            </a:r>
          </a:p>
          <a:p>
            <a:pPr marL="0" indent="0">
              <a:buNone/>
            </a:pPr>
            <a:r>
              <a:rPr lang="en-US" dirty="0"/>
              <a:t>Mark Cochran, Asst. Republican Leader</a:t>
            </a:r>
          </a:p>
          <a:p>
            <a:pPr marL="0" indent="0">
              <a:buNone/>
            </a:pPr>
            <a:r>
              <a:rPr lang="en-US" dirty="0"/>
              <a:t>Jeremy Faison, Republican Caucus Chairman</a:t>
            </a:r>
          </a:p>
          <a:p>
            <a:pPr marL="0" indent="0">
              <a:buNone/>
            </a:pPr>
            <a:r>
              <a:rPr lang="en-US" dirty="0"/>
              <a:t>Dennis Powers, Republican Caucus Vice Chr. </a:t>
            </a:r>
          </a:p>
          <a:p>
            <a:pPr marL="0" indent="0">
              <a:buNone/>
            </a:pPr>
            <a:r>
              <a:rPr lang="en-US" dirty="0"/>
              <a:t>Paul Sherrell, Republican Floor Leader </a:t>
            </a:r>
          </a:p>
          <a:p>
            <a:endParaRPr lang="en-US" dirty="0"/>
          </a:p>
        </p:txBody>
      </p:sp>
    </p:spTree>
    <p:extLst>
      <p:ext uri="{BB962C8B-B14F-4D97-AF65-F5344CB8AC3E}">
        <p14:creationId xmlns:p14="http://schemas.microsoft.com/office/powerpoint/2010/main" val="3964555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Tennessee General Assembly Leadership cont.</a:t>
            </a:r>
          </a:p>
        </p:txBody>
      </p:sp>
      <p:sp>
        <p:nvSpPr>
          <p:cNvPr id="3" name="Content Placeholder 2"/>
          <p:cNvSpPr>
            <a:spLocks noGrp="1"/>
          </p:cNvSpPr>
          <p:nvPr>
            <p:ph sz="quarter" idx="1"/>
          </p:nvPr>
        </p:nvSpPr>
        <p:spPr/>
        <p:txBody>
          <a:bodyPr>
            <a:normAutofit/>
          </a:bodyPr>
          <a:lstStyle/>
          <a:p>
            <a:pPr marL="0" indent="0">
              <a:buNone/>
            </a:pPr>
            <a:r>
              <a:rPr lang="en-US" dirty="0"/>
              <a:t>Jody Barrett, Asst. Republican Floor Leader</a:t>
            </a:r>
          </a:p>
          <a:p>
            <a:pPr marL="0" indent="0">
              <a:buNone/>
            </a:pPr>
            <a:r>
              <a:rPr lang="en-US" dirty="0"/>
              <a:t>Karen Camper, Democratic Leader</a:t>
            </a:r>
          </a:p>
          <a:p>
            <a:pPr marL="0" indent="0">
              <a:buNone/>
            </a:pPr>
            <a:r>
              <a:rPr lang="en-US" dirty="0"/>
              <a:t>Harold Love, Jr., Asst. Democratic Leader </a:t>
            </a:r>
          </a:p>
          <a:p>
            <a:pPr marL="0" indent="0">
              <a:buNone/>
            </a:pPr>
            <a:r>
              <a:rPr lang="en-US" dirty="0"/>
              <a:t>John Ray Clemmons, Democratic Caucus Chair</a:t>
            </a:r>
          </a:p>
          <a:p>
            <a:pPr marL="0" indent="0">
              <a:buNone/>
            </a:pPr>
            <a:r>
              <a:rPr lang="en-US" dirty="0"/>
              <a:t>Bob Freeman, Democratic Caucus Vice Chair</a:t>
            </a:r>
          </a:p>
          <a:p>
            <a:pPr marL="0" indent="0">
              <a:buNone/>
            </a:pPr>
            <a:r>
              <a:rPr lang="en-US" dirty="0"/>
              <a:t>Justin Jones, Democratic Asst. Floor Leader</a:t>
            </a:r>
          </a:p>
          <a:p>
            <a:pPr marL="0" indent="0">
              <a:buNone/>
            </a:pPr>
            <a:r>
              <a:rPr lang="en-US" dirty="0"/>
              <a:t>Jason Powell, Democratic Whip</a:t>
            </a:r>
          </a:p>
          <a:p>
            <a:pPr marL="0" indent="0">
              <a:buNone/>
            </a:pPr>
            <a:r>
              <a:rPr lang="en-US" dirty="0"/>
              <a:t>Larry J. Miller, Democratic Leader Pro-</a:t>
            </a:r>
            <a:r>
              <a:rPr lang="en-US" dirty="0" err="1"/>
              <a:t>Tem</a:t>
            </a:r>
            <a:endParaRPr lang="en-US" dirty="0"/>
          </a:p>
        </p:txBody>
      </p:sp>
    </p:spTree>
    <p:extLst>
      <p:ext uri="{BB962C8B-B14F-4D97-AF65-F5344CB8AC3E}">
        <p14:creationId xmlns:p14="http://schemas.microsoft.com/office/powerpoint/2010/main" val="2871805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Tennessee Legislative Lingo</a:t>
            </a:r>
          </a:p>
        </p:txBody>
      </p:sp>
      <p:sp>
        <p:nvSpPr>
          <p:cNvPr id="3" name="Content Placeholder 2"/>
          <p:cNvSpPr>
            <a:spLocks noGrp="1"/>
          </p:cNvSpPr>
          <p:nvPr>
            <p:ph sz="quarter" idx="1"/>
          </p:nvPr>
        </p:nvSpPr>
        <p:spPr/>
        <p:txBody>
          <a:bodyPr>
            <a:normAutofit fontScale="92500" lnSpcReduction="10000"/>
          </a:bodyPr>
          <a:lstStyle/>
          <a:p>
            <a:r>
              <a:rPr lang="en-US" dirty="0"/>
              <a:t>Bill/legislation – the proposed language for a new law or a change to an existing law</a:t>
            </a:r>
          </a:p>
          <a:p>
            <a:r>
              <a:rPr lang="en-US" dirty="0"/>
              <a:t>Joint Resolution – a proclamation by the House and Senate in support of a particular person or issue – does not create law</a:t>
            </a:r>
          </a:p>
          <a:p>
            <a:r>
              <a:rPr lang="en-US" dirty="0"/>
              <a:t>Companion bills – Identical bills must be introduced in House and Senate for the bill to move forward in the process</a:t>
            </a:r>
          </a:p>
          <a:p>
            <a:r>
              <a:rPr lang="en-US" dirty="0"/>
              <a:t>Consideration – Bill is voted on in House or Senate</a:t>
            </a:r>
          </a:p>
          <a:p>
            <a:pPr lvl="1"/>
            <a:r>
              <a:rPr lang="en-US" dirty="0"/>
              <a:t>According to TN Constitution a bill must be heard 3 times in floor session.</a:t>
            </a:r>
          </a:p>
        </p:txBody>
      </p:sp>
    </p:spTree>
    <p:extLst>
      <p:ext uri="{BB962C8B-B14F-4D97-AF65-F5344CB8AC3E}">
        <p14:creationId xmlns:p14="http://schemas.microsoft.com/office/powerpoint/2010/main" val="31542755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8394</TotalTime>
  <Words>1298</Words>
  <Application>Microsoft Office PowerPoint</Application>
  <PresentationFormat>On-screen Show (4:3)</PresentationFormat>
  <Paragraphs>159</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PT Serif</vt:lpstr>
      <vt:lpstr>Verdana</vt:lpstr>
      <vt:lpstr>Wingdings 2</vt:lpstr>
      <vt:lpstr>Equity</vt:lpstr>
      <vt:lpstr>Overview of the State and Federal Legislative Process</vt:lpstr>
      <vt:lpstr>Of Note in the TN General Assembly</vt:lpstr>
      <vt:lpstr>House Committee Structure for the 113th TN General Assembly </vt:lpstr>
      <vt:lpstr>Senate Committee Structure for the 113th TN General Assembly </vt:lpstr>
      <vt:lpstr>Tennessee General Assembly Leadership</vt:lpstr>
      <vt:lpstr>Tennessee General Assembly Leadership</vt:lpstr>
      <vt:lpstr>Tennessee General Assembly Leadership</vt:lpstr>
      <vt:lpstr>Tennessee General Assembly Leadership cont.</vt:lpstr>
      <vt:lpstr>Tennessee Legislative Lingo</vt:lpstr>
      <vt:lpstr>Tennessee Legislative Lingo continued…</vt:lpstr>
      <vt:lpstr>Tennessee Legislative Lingo continued…</vt:lpstr>
      <vt:lpstr>How legislation is created in Tennessee</vt:lpstr>
      <vt:lpstr>How legislation is created in Tennessee continued…</vt:lpstr>
      <vt:lpstr>How a bill becomes a law in TN</vt:lpstr>
      <vt:lpstr>Fiscal Note</vt:lpstr>
      <vt:lpstr>How a bill becomes a law in TN continued…</vt:lpstr>
      <vt:lpstr>How a bill becomes law in Congress</vt:lpstr>
      <vt:lpstr>How a Bill Becomes a Law in Congress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108th General Assembly of the State of Tennessee</dc:title>
  <dc:creator>cguiden</dc:creator>
  <cp:lastModifiedBy>Doria Panvini</cp:lastModifiedBy>
  <cp:revision>144</cp:revision>
  <dcterms:created xsi:type="dcterms:W3CDTF">2013-01-21T17:58:09Z</dcterms:created>
  <dcterms:modified xsi:type="dcterms:W3CDTF">2023-10-20T18:23:14Z</dcterms:modified>
</cp:coreProperties>
</file>